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1" r:id="rId3"/>
    <p:sldId id="257" r:id="rId4"/>
    <p:sldId id="260" r:id="rId5"/>
    <p:sldId id="276" r:id="rId6"/>
    <p:sldId id="258" r:id="rId7"/>
    <p:sldId id="259" r:id="rId8"/>
    <p:sldId id="278" r:id="rId9"/>
    <p:sldId id="289" r:id="rId10"/>
    <p:sldId id="261" r:id="rId11"/>
    <p:sldId id="290" r:id="rId12"/>
    <p:sldId id="267" r:id="rId13"/>
    <p:sldId id="263" r:id="rId14"/>
    <p:sldId id="264" r:id="rId15"/>
    <p:sldId id="266" r:id="rId16"/>
    <p:sldId id="265" r:id="rId17"/>
    <p:sldId id="277" r:id="rId18"/>
    <p:sldId id="279" r:id="rId19"/>
    <p:sldId id="262" r:id="rId20"/>
    <p:sldId id="268" r:id="rId21"/>
    <p:sldId id="270" r:id="rId22"/>
    <p:sldId id="271" r:id="rId23"/>
    <p:sldId id="280" r:id="rId24"/>
    <p:sldId id="272" r:id="rId25"/>
    <p:sldId id="274" r:id="rId26"/>
    <p:sldId id="273" r:id="rId27"/>
    <p:sldId id="281" r:id="rId28"/>
    <p:sldId id="275" r:id="rId29"/>
    <p:sldId id="282" r:id="rId30"/>
    <p:sldId id="283" r:id="rId31"/>
    <p:sldId id="284" r:id="rId32"/>
    <p:sldId id="285" r:id="rId33"/>
    <p:sldId id="287" r:id="rId34"/>
    <p:sldId id="288" r:id="rId35"/>
    <p:sldId id="269" r:id="rId36"/>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4" d="100"/>
          <a:sy n="104" d="100"/>
        </p:scale>
        <p:origin x="786"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3653812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3329275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3719536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3249585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2614967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2465583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2743958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147613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2796646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3731047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A4E47D37-10CC-4A9F-A762-13C9229903E9}" type="datetimeFigureOut">
              <a:rPr lang="es-PE" smtClean="0"/>
              <a:t>16/10/2020</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FBB34C40-4AAE-419F-A0B8-6F372F1AD093}" type="slidenum">
              <a:rPr lang="es-PE" smtClean="0"/>
              <a:t>‹Nr.›</a:t>
            </a:fld>
            <a:endParaRPr lang="es-PE"/>
          </a:p>
        </p:txBody>
      </p:sp>
    </p:spTree>
    <p:extLst>
      <p:ext uri="{BB962C8B-B14F-4D97-AF65-F5344CB8AC3E}">
        <p14:creationId xmlns:p14="http://schemas.microsoft.com/office/powerpoint/2010/main" val="148317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E47D37-10CC-4A9F-A762-13C9229903E9}" type="datetimeFigureOut">
              <a:rPr lang="es-PE" smtClean="0"/>
              <a:t>16/10/2020</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B34C40-4AAE-419F-A0B8-6F372F1AD093}" type="slidenum">
              <a:rPr lang="es-PE" smtClean="0"/>
              <a:t>‹Nr.›</a:t>
            </a:fld>
            <a:endParaRPr lang="es-PE"/>
          </a:p>
        </p:txBody>
      </p:sp>
    </p:spTree>
    <p:extLst>
      <p:ext uri="{BB962C8B-B14F-4D97-AF65-F5344CB8AC3E}">
        <p14:creationId xmlns:p14="http://schemas.microsoft.com/office/powerpoint/2010/main" val="991303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atic.wixstatic.com/media/5d1b03_24c0a60a1e144b31bb2d3b0672d221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996952"/>
            <a:ext cx="3505200" cy="28384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p:txBody>
          <a:bodyPr>
            <a:normAutofit/>
          </a:bodyPr>
          <a:lstStyle/>
          <a:p>
            <a:r>
              <a:rPr lang="es-PE" sz="6600" b="1" dirty="0" smtClean="0">
                <a:latin typeface="Cambria" pitchFamily="18" charset="0"/>
              </a:rPr>
              <a:t>Sedes en provincia</a:t>
            </a:r>
            <a:endParaRPr lang="es-PE" sz="6600" b="1" dirty="0">
              <a:latin typeface="Cambria" pitchFamily="18" charset="0"/>
            </a:endParaRPr>
          </a:p>
        </p:txBody>
      </p:sp>
    </p:spTree>
    <p:extLst>
      <p:ext uri="{BB962C8B-B14F-4D97-AF65-F5344CB8AC3E}">
        <p14:creationId xmlns:p14="http://schemas.microsoft.com/office/powerpoint/2010/main" val="21858271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102818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845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663969"/>
            <a:ext cx="9649072" cy="536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ntrujillo.com/imagenes/plaza-armas-trujillo-per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5"/>
            <a:ext cx="9147924" cy="6860945"/>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148064" y="188640"/>
            <a:ext cx="3672408" cy="923330"/>
          </a:xfrm>
          <a:prstGeom prst="rect">
            <a:avLst/>
          </a:prstGeom>
          <a:solidFill>
            <a:schemeClr val="accent1">
              <a:alpha val="42000"/>
            </a:schemeClr>
          </a:solidFill>
        </p:spPr>
        <p:txBody>
          <a:bodyPr wrap="square" rtlCol="0">
            <a:spAutoFit/>
          </a:bodyPr>
          <a:lstStyle/>
          <a:p>
            <a:pPr algn="ctr"/>
            <a:r>
              <a:rPr lang="es-PE" sz="5400" b="1" dirty="0" smtClean="0">
                <a:latin typeface="Cambria" pitchFamily="18" charset="0"/>
              </a:rPr>
              <a:t>TRUJILLO</a:t>
            </a:r>
            <a:endParaRPr lang="es-PE" sz="5400" b="1" dirty="0">
              <a:latin typeface="Cambria" pitchFamily="18" charset="0"/>
            </a:endParaRPr>
          </a:p>
        </p:txBody>
      </p:sp>
    </p:spTree>
    <p:extLst>
      <p:ext uri="{BB962C8B-B14F-4D97-AF65-F5344CB8AC3E}">
        <p14:creationId xmlns:p14="http://schemas.microsoft.com/office/powerpoint/2010/main" val="19074183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685800" y="332656"/>
            <a:ext cx="7772400" cy="6048671"/>
          </a:xfrm>
        </p:spPr>
        <p:txBody>
          <a:bodyPr>
            <a:normAutofit/>
          </a:bodyPr>
          <a:lstStyle/>
          <a:p>
            <a:pPr algn="l"/>
            <a:r>
              <a:rPr lang="es-PE" b="1" dirty="0" smtClean="0"/>
              <a:t>TRUJILLO – </a:t>
            </a:r>
            <a:r>
              <a:rPr lang="es-PE" b="1" dirty="0" err="1" smtClean="0"/>
              <a:t>Stadt</a:t>
            </a:r>
            <a:r>
              <a:rPr lang="es-PE" b="1" dirty="0" smtClean="0"/>
              <a:t> am </a:t>
            </a:r>
            <a:r>
              <a:rPr lang="es-PE" b="1" dirty="0" err="1" smtClean="0"/>
              <a:t>Meer</a:t>
            </a:r>
            <a:r>
              <a:rPr lang="es-PE" dirty="0"/>
              <a:t/>
            </a:r>
            <a:br>
              <a:rPr lang="es-PE" dirty="0"/>
            </a:br>
            <a:r>
              <a:rPr lang="es-PE" dirty="0" smtClean="0"/>
              <a:t/>
            </a:r>
            <a:br>
              <a:rPr lang="es-PE" dirty="0" smtClean="0"/>
            </a:br>
            <a:r>
              <a:rPr lang="es-PE" sz="2400" dirty="0" smtClean="0"/>
              <a:t>&gt; 709.566 </a:t>
            </a:r>
            <a:r>
              <a:rPr lang="es-PE" sz="2400" dirty="0" err="1" smtClean="0"/>
              <a:t>Einwohner</a:t>
            </a:r>
            <a:r>
              <a:rPr lang="es-PE" sz="2400" dirty="0" smtClean="0"/>
              <a:t/>
            </a:r>
            <a:br>
              <a:rPr lang="es-PE" sz="2400" dirty="0" smtClean="0"/>
            </a:br>
            <a:r>
              <a:rPr lang="es-PE" sz="2400" dirty="0" smtClean="0">
                <a:solidFill>
                  <a:schemeClr val="tx1">
                    <a:lumMod val="95000"/>
                    <a:lumOff val="5000"/>
                  </a:schemeClr>
                </a:solidFill>
              </a:rPr>
              <a:t>&gt; li</a:t>
            </a:r>
            <a:r>
              <a:rPr lang="de-DE" sz="2400" dirty="0" smtClean="0">
                <a:solidFill>
                  <a:schemeClr val="tx1">
                    <a:lumMod val="95000"/>
                    <a:lumOff val="5000"/>
                  </a:schemeClr>
                </a:solidFill>
              </a:rPr>
              <a:t>egt am Meer</a:t>
            </a:r>
            <a:br>
              <a:rPr lang="de-DE" sz="2400" dirty="0" smtClean="0">
                <a:solidFill>
                  <a:schemeClr val="tx1">
                    <a:lumMod val="95000"/>
                    <a:lumOff val="5000"/>
                  </a:schemeClr>
                </a:solidFill>
              </a:rPr>
            </a:br>
            <a:r>
              <a:rPr lang="es-PE" sz="2400" dirty="0" smtClean="0">
                <a:solidFill>
                  <a:schemeClr val="tx1">
                    <a:lumMod val="95000"/>
                    <a:lumOff val="5000"/>
                  </a:schemeClr>
                </a:solidFill>
              </a:rPr>
              <a:t>&gt; </a:t>
            </a:r>
            <a:r>
              <a:rPr lang="de-DE" sz="2400" dirty="0" smtClean="0"/>
              <a:t>wichtigste Stadt Perus nördlich von Lima</a:t>
            </a:r>
            <a:br>
              <a:rPr lang="de-DE" sz="2400" dirty="0" smtClean="0"/>
            </a:br>
            <a:r>
              <a:rPr lang="de-DE" sz="2400" dirty="0"/>
              <a:t/>
            </a:r>
            <a:br>
              <a:rPr lang="de-DE" sz="2400" dirty="0"/>
            </a:br>
            <a:r>
              <a:rPr lang="de-DE" sz="2400" dirty="0" smtClean="0"/>
              <a:t>Pazifik sorgt für angenehmes und frühlingshaftes Klima</a:t>
            </a:r>
            <a:r>
              <a:rPr lang="de-DE" sz="2400" dirty="0" smtClean="0">
                <a:solidFill>
                  <a:schemeClr val="tx1">
                    <a:lumMod val="95000"/>
                    <a:lumOff val="5000"/>
                  </a:schemeClr>
                </a:solidFill>
              </a:rPr>
              <a:t/>
            </a:r>
            <a:br>
              <a:rPr lang="de-DE" sz="2400" dirty="0" smtClean="0">
                <a:solidFill>
                  <a:schemeClr val="tx1">
                    <a:lumMod val="95000"/>
                    <a:lumOff val="5000"/>
                  </a:schemeClr>
                </a:solidFill>
              </a:rPr>
            </a:br>
            <a:r>
              <a:rPr lang="de-DE" sz="2400" dirty="0" smtClean="0">
                <a:solidFill>
                  <a:schemeClr val="tx1">
                    <a:lumMod val="95000"/>
                    <a:lumOff val="5000"/>
                  </a:schemeClr>
                </a:solidFill>
              </a:rPr>
              <a:t/>
            </a:r>
            <a:br>
              <a:rPr lang="de-DE" sz="2400" dirty="0" smtClean="0">
                <a:solidFill>
                  <a:schemeClr val="tx1">
                    <a:lumMod val="95000"/>
                    <a:lumOff val="5000"/>
                  </a:schemeClr>
                </a:solidFill>
              </a:rPr>
            </a:br>
            <a:r>
              <a:rPr lang="de-DE" sz="2400" dirty="0" smtClean="0"/>
              <a:t>Durch die Nähe zur archäologischen Stätte Chan Chan und zum beliebten Strandort Huanchaco, der ein Zuhause für Surfer aus der ganzen Welt bietet, ist Trujillo Ausgangspunkt für viele Touristen</a:t>
            </a:r>
            <a:endParaRPr lang="es-PE" sz="2400" dirty="0">
              <a:solidFill>
                <a:schemeClr val="tx1">
                  <a:lumMod val="95000"/>
                  <a:lumOff val="5000"/>
                </a:schemeClr>
              </a:solidFill>
            </a:endParaRPr>
          </a:p>
        </p:txBody>
      </p:sp>
    </p:spTree>
    <p:extLst>
      <p:ext uri="{BB962C8B-B14F-4D97-AF65-F5344CB8AC3E}">
        <p14:creationId xmlns:p14="http://schemas.microsoft.com/office/powerpoint/2010/main" val="4079469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4338" name="Picture 2" descr="http://www.zugavtours.com/web/images/2013/febrero/locales/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0426"/>
            <a:ext cx="9171233" cy="687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thumbs.dreamstime.com/z/peru-political-map-413632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5867" y="-747464"/>
            <a:ext cx="6922517" cy="7704856"/>
          </a:xfrm>
          <a:prstGeom prst="rect">
            <a:avLst/>
          </a:prstGeom>
          <a:noFill/>
          <a:extLst>
            <a:ext uri="{909E8E84-426E-40DD-AFC4-6F175D3DCCD1}">
              <a14:hiddenFill xmlns:a14="http://schemas.microsoft.com/office/drawing/2010/main">
                <a:solidFill>
                  <a:srgbClr val="FFFFFF"/>
                </a:solidFill>
              </a14:hiddenFill>
            </a:ext>
          </a:extLst>
        </p:spPr>
      </p:pic>
      <p:sp>
        <p:nvSpPr>
          <p:cNvPr id="4" name="3 Flecha derecha"/>
          <p:cNvSpPr/>
          <p:nvPr/>
        </p:nvSpPr>
        <p:spPr>
          <a:xfrm>
            <a:off x="1835696" y="2839387"/>
            <a:ext cx="720080" cy="43204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7" name="6 Flecha derecha"/>
          <p:cNvSpPr/>
          <p:nvPr/>
        </p:nvSpPr>
        <p:spPr>
          <a:xfrm>
            <a:off x="4355976" y="5877272"/>
            <a:ext cx="720080" cy="43204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
        <p:nvSpPr>
          <p:cNvPr id="8" name="7 Flecha derecha"/>
          <p:cNvSpPr/>
          <p:nvPr/>
        </p:nvSpPr>
        <p:spPr>
          <a:xfrm>
            <a:off x="2483768" y="4293096"/>
            <a:ext cx="720080" cy="432048"/>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PE" b="1">
              <a:ln w="18000">
                <a:solidFill>
                  <a:srgbClr val="FF0000"/>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07149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6386" name="Picture 2" descr="http://www.viveperu.org/admin/fotos_galeria/1842dhpuw22woxg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1027415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7410" name="Picture 2" descr="http://www.viveperu.org/admin/fotos_galeria/1841hdll2e8uuwc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4906"/>
            <a:ext cx="10281506" cy="686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8434" name="Picture 2" descr="http://1.bp.blogspot.com/-lhVfDHHIt4M/UD5RCh4c5UI/AAAAAAAAAGc/pujthdwp-O4/s640/hotel-ban-trujil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0648" y="23320"/>
            <a:ext cx="14157549" cy="6834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atic.wixstatic.com/media/5d1b03_24c0a60a1e144b31bb2d3b0672d221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984" y="404664"/>
            <a:ext cx="3505200" cy="28384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p:txBody>
          <a:bodyPr>
            <a:normAutofit/>
          </a:bodyPr>
          <a:lstStyle/>
          <a:p>
            <a:r>
              <a:rPr lang="es-PE" sz="6600" b="1" dirty="0" smtClean="0"/>
              <a:t>TRUJILLO</a:t>
            </a:r>
            <a:endParaRPr lang="es-PE" sz="6600" b="1" dirty="0"/>
          </a:p>
        </p:txBody>
      </p:sp>
    </p:spTree>
    <p:extLst>
      <p:ext uri="{BB962C8B-B14F-4D97-AF65-F5344CB8AC3E}">
        <p14:creationId xmlns:p14="http://schemas.microsoft.com/office/powerpoint/2010/main" val="1359326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1" y="0"/>
            <a:ext cx="9152711" cy="6864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0"/>
            <a:ext cx="10287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69"/>
            <a:ext cx="9612560" cy="720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14300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102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92"/>
            <a:ext cx="9163188" cy="687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476656" cy="6984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668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026" name="Picture 2" descr="http://aiesec.org.mx/wp-content/uploads/2015/08/Plaza_de_Arequipa-1030x69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804" y="0"/>
            <a:ext cx="102521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3 CuadroTexto"/>
          <p:cNvSpPr txBox="1"/>
          <p:nvPr/>
        </p:nvSpPr>
        <p:spPr>
          <a:xfrm>
            <a:off x="5148064" y="188640"/>
            <a:ext cx="3672408" cy="923330"/>
          </a:xfrm>
          <a:prstGeom prst="rect">
            <a:avLst/>
          </a:prstGeom>
          <a:solidFill>
            <a:schemeClr val="accent1">
              <a:alpha val="42000"/>
            </a:schemeClr>
          </a:solidFill>
        </p:spPr>
        <p:txBody>
          <a:bodyPr wrap="square" rtlCol="0">
            <a:spAutoFit/>
          </a:bodyPr>
          <a:lstStyle/>
          <a:p>
            <a:pPr algn="ctr"/>
            <a:r>
              <a:rPr lang="es-PE" sz="5400" b="1" dirty="0" smtClean="0">
                <a:latin typeface="Cambria" pitchFamily="18" charset="0"/>
              </a:rPr>
              <a:t>AREQUIPA</a:t>
            </a:r>
            <a:endParaRPr lang="es-PE" sz="5400" b="1" dirty="0">
              <a:latin typeface="Cambria" pitchFamily="18" charset="0"/>
            </a:endParaRPr>
          </a:p>
        </p:txBody>
      </p:sp>
    </p:spTree>
    <p:extLst>
      <p:ext uri="{BB962C8B-B14F-4D97-AF65-F5344CB8AC3E}">
        <p14:creationId xmlns:p14="http://schemas.microsoft.com/office/powerpoint/2010/main" val="19271735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24"/>
            <a:ext cx="9540552" cy="7155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1029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6576" cy="7317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16680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28" y="10760"/>
            <a:ext cx="10281140" cy="684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055527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44" y="0"/>
            <a:ext cx="1029729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49232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677"/>
            <a:ext cx="9134081" cy="6850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62996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923925"/>
            <a:ext cx="8142287" cy="501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a:xfrm>
            <a:off x="685800" y="332656"/>
            <a:ext cx="7772400" cy="6048671"/>
          </a:xfrm>
        </p:spPr>
        <p:txBody>
          <a:bodyPr>
            <a:normAutofit/>
          </a:bodyPr>
          <a:lstStyle/>
          <a:p>
            <a:pPr algn="l"/>
            <a:r>
              <a:rPr lang="es-PE" b="1" dirty="0" smtClean="0"/>
              <a:t>AREQUIPA – die </a:t>
            </a:r>
            <a:r>
              <a:rPr lang="es-PE" b="1" dirty="0" err="1" smtClean="0"/>
              <a:t>weisse</a:t>
            </a:r>
            <a:r>
              <a:rPr lang="es-PE" b="1" dirty="0" smtClean="0"/>
              <a:t> </a:t>
            </a:r>
            <a:r>
              <a:rPr lang="es-PE" b="1" dirty="0" err="1" smtClean="0"/>
              <a:t>Stadt</a:t>
            </a:r>
            <a:r>
              <a:rPr lang="es-PE" dirty="0"/>
              <a:t/>
            </a:r>
            <a:br>
              <a:rPr lang="es-PE" dirty="0"/>
            </a:br>
            <a:r>
              <a:rPr lang="es-PE" dirty="0" smtClean="0"/>
              <a:t/>
            </a:r>
            <a:br>
              <a:rPr lang="es-PE" dirty="0" smtClean="0"/>
            </a:br>
            <a:r>
              <a:rPr lang="es-PE" sz="2400" dirty="0" smtClean="0"/>
              <a:t>&gt; 844.407 </a:t>
            </a:r>
            <a:r>
              <a:rPr lang="es-PE" sz="2400" dirty="0" err="1" smtClean="0"/>
              <a:t>Einwohner</a:t>
            </a:r>
            <a:r>
              <a:rPr lang="es-PE" sz="2400" dirty="0" smtClean="0"/>
              <a:t/>
            </a:r>
            <a:br>
              <a:rPr lang="es-PE" sz="2400" dirty="0" smtClean="0"/>
            </a:br>
            <a:r>
              <a:rPr lang="es-PE" sz="2400" dirty="0" smtClean="0">
                <a:solidFill>
                  <a:schemeClr val="tx1">
                    <a:lumMod val="95000"/>
                    <a:lumOff val="5000"/>
                  </a:schemeClr>
                </a:solidFill>
              </a:rPr>
              <a:t>&gt; li</a:t>
            </a:r>
            <a:r>
              <a:rPr lang="de-DE" sz="2400" dirty="0" smtClean="0">
                <a:solidFill>
                  <a:schemeClr val="tx1">
                    <a:lumMod val="95000"/>
                    <a:lumOff val="5000"/>
                  </a:schemeClr>
                </a:solidFill>
              </a:rPr>
              <a:t>egt auf über 2.300 m Höhe</a:t>
            </a:r>
            <a:br>
              <a:rPr lang="de-DE" sz="2400" dirty="0" smtClean="0">
                <a:solidFill>
                  <a:schemeClr val="tx1">
                    <a:lumMod val="95000"/>
                    <a:lumOff val="5000"/>
                  </a:schemeClr>
                </a:solidFill>
              </a:rPr>
            </a:br>
            <a:r>
              <a:rPr lang="es-PE" sz="2400" dirty="0" smtClean="0">
                <a:solidFill>
                  <a:schemeClr val="tx1">
                    <a:lumMod val="95000"/>
                    <a:lumOff val="5000"/>
                  </a:schemeClr>
                </a:solidFill>
              </a:rPr>
              <a:t>&gt; </a:t>
            </a:r>
            <a:r>
              <a:rPr lang="de-DE" sz="2400" dirty="0" smtClean="0">
                <a:solidFill>
                  <a:schemeClr val="tx1">
                    <a:lumMod val="95000"/>
                    <a:lumOff val="5000"/>
                  </a:schemeClr>
                </a:solidFill>
              </a:rPr>
              <a:t>Vulkane in der nahen Umgebung</a:t>
            </a:r>
            <a:br>
              <a:rPr lang="de-DE" sz="2400" dirty="0" smtClean="0">
                <a:solidFill>
                  <a:schemeClr val="tx1">
                    <a:lumMod val="95000"/>
                    <a:lumOff val="5000"/>
                  </a:schemeClr>
                </a:solidFill>
              </a:rPr>
            </a:br>
            <a:r>
              <a:rPr lang="de-DE" sz="2400" dirty="0" smtClean="0">
                <a:solidFill>
                  <a:schemeClr val="tx1">
                    <a:lumMod val="95000"/>
                    <a:lumOff val="5000"/>
                  </a:schemeClr>
                </a:solidFill>
                <a:effectLst/>
              </a:rPr>
              <a:t>5822 m</a:t>
            </a:r>
            <a:r>
              <a:rPr lang="de-DE" sz="2400" dirty="0" smtClean="0">
                <a:solidFill>
                  <a:schemeClr val="tx1">
                    <a:lumMod val="95000"/>
                    <a:lumOff val="5000"/>
                  </a:schemeClr>
                </a:solidFill>
              </a:rPr>
              <a:t> Misti // </a:t>
            </a:r>
            <a:r>
              <a:rPr lang="de-DE" sz="2400" dirty="0" smtClean="0">
                <a:solidFill>
                  <a:schemeClr val="tx1">
                    <a:lumMod val="95000"/>
                    <a:lumOff val="5000"/>
                  </a:schemeClr>
                </a:solidFill>
                <a:effectLst/>
              </a:rPr>
              <a:t>6057m</a:t>
            </a:r>
            <a:r>
              <a:rPr lang="de-DE" sz="2400" dirty="0" smtClean="0">
                <a:solidFill>
                  <a:schemeClr val="tx1">
                    <a:lumMod val="95000"/>
                    <a:lumOff val="5000"/>
                  </a:schemeClr>
                </a:solidFill>
              </a:rPr>
              <a:t> Chachani // 5665m Picchu Picchu</a:t>
            </a:r>
            <a:br>
              <a:rPr lang="de-DE" sz="2400" dirty="0" smtClean="0">
                <a:solidFill>
                  <a:schemeClr val="tx1">
                    <a:lumMod val="95000"/>
                    <a:lumOff val="5000"/>
                  </a:schemeClr>
                </a:solidFill>
              </a:rPr>
            </a:br>
            <a:r>
              <a:rPr lang="de-DE" sz="2400" dirty="0" smtClean="0">
                <a:solidFill>
                  <a:schemeClr val="tx1">
                    <a:lumMod val="95000"/>
                    <a:lumOff val="5000"/>
                  </a:schemeClr>
                </a:solidFill>
              </a:rPr>
              <a:t/>
            </a:r>
            <a:br>
              <a:rPr lang="de-DE" sz="2400" dirty="0" smtClean="0">
                <a:solidFill>
                  <a:schemeClr val="tx1">
                    <a:lumMod val="95000"/>
                    <a:lumOff val="5000"/>
                  </a:schemeClr>
                </a:solidFill>
              </a:rPr>
            </a:br>
            <a:r>
              <a:rPr lang="de-DE" sz="2400" dirty="0" smtClean="0">
                <a:solidFill>
                  <a:schemeClr val="tx1">
                    <a:lumMod val="95000"/>
                    <a:lumOff val="5000"/>
                  </a:schemeClr>
                </a:solidFill>
              </a:rPr>
              <a:t>In der Nähe: Schluchten des Cotahuasi- und des Colca Cañon, mit bis zu 3000 m Höhenunterschied die tiefsten der Welt</a:t>
            </a:r>
            <a:br>
              <a:rPr lang="de-DE" sz="2400" dirty="0" smtClean="0">
                <a:solidFill>
                  <a:schemeClr val="tx1">
                    <a:lumMod val="95000"/>
                    <a:lumOff val="5000"/>
                  </a:schemeClr>
                </a:solidFill>
              </a:rPr>
            </a:br>
            <a:r>
              <a:rPr lang="es-PE" sz="2400" dirty="0" smtClean="0">
                <a:solidFill>
                  <a:schemeClr val="tx1">
                    <a:lumMod val="95000"/>
                    <a:lumOff val="5000"/>
                  </a:schemeClr>
                </a:solidFill>
              </a:rPr>
              <a:t/>
            </a:r>
            <a:br>
              <a:rPr lang="es-PE" sz="2400" dirty="0" smtClean="0">
                <a:solidFill>
                  <a:schemeClr val="tx1">
                    <a:lumMod val="95000"/>
                    <a:lumOff val="5000"/>
                  </a:schemeClr>
                </a:solidFill>
              </a:rPr>
            </a:br>
            <a:r>
              <a:rPr lang="de-DE" sz="2400" dirty="0" smtClean="0">
                <a:solidFill>
                  <a:schemeClr val="tx1">
                    <a:lumMod val="95000"/>
                    <a:lumOff val="5000"/>
                  </a:schemeClr>
                </a:solidFill>
              </a:rPr>
              <a:t>UNESCO erklärte 2000 das Stadtzentrum von Arequipa zum Weltkulturerbe</a:t>
            </a:r>
            <a:endParaRPr lang="es-PE" sz="2400" dirty="0">
              <a:solidFill>
                <a:schemeClr val="tx1">
                  <a:lumMod val="95000"/>
                  <a:lumOff val="5000"/>
                </a:schemeClr>
              </a:solidFill>
            </a:endParaRPr>
          </a:p>
        </p:txBody>
      </p:sp>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3074" name="Picture 2" descr="http://competicionmotor.com/wp-content/2013/01/volcan-mist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672" y="0"/>
            <a:ext cx="1217758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4100" name="Picture 4" descr="http://www.explorebyyourself.com/images/cms/data/arequipa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706" y="-33567"/>
            <a:ext cx="11576386" cy="68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5122" name="Picture 2" descr="https://fromalaskatobrazil.files.wordpress.com/2012/09/snowcapped-mountains-above-arequip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584" y="-48467"/>
            <a:ext cx="10331349" cy="6906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1351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tatic.wixstatic.com/media/5d1b03_24c0a60a1e144b31bb2d3b0672d221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984" y="404664"/>
            <a:ext cx="3505200" cy="2838450"/>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ctrTitle"/>
          </p:nvPr>
        </p:nvSpPr>
        <p:spPr/>
        <p:txBody>
          <a:bodyPr>
            <a:normAutofit/>
          </a:bodyPr>
          <a:lstStyle/>
          <a:p>
            <a:r>
              <a:rPr lang="es-PE" sz="6600" b="1" dirty="0" smtClean="0"/>
              <a:t>AREQUIPA</a:t>
            </a:r>
            <a:endParaRPr lang="es-PE" sz="6600" b="1" dirty="0"/>
          </a:p>
        </p:txBody>
      </p:sp>
    </p:spTree>
    <p:extLst>
      <p:ext uri="{BB962C8B-B14F-4D97-AF65-F5344CB8AC3E}">
        <p14:creationId xmlns:p14="http://schemas.microsoft.com/office/powerpoint/2010/main" val="40184953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ctrTitle"/>
          </p:nvPr>
        </p:nvSpPr>
        <p:spPr/>
        <p:txBody>
          <a:bodyPr/>
          <a:lstStyle/>
          <a:p>
            <a:endParaRPr lang="es-PE"/>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483"/>
            <a:ext cx="10261645" cy="684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84567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146</Words>
  <Application>Microsoft Office PowerPoint</Application>
  <PresentationFormat>Bildschirmpräsentation (4:3)</PresentationFormat>
  <Paragraphs>7</Paragraphs>
  <Slides>35</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35</vt:i4>
      </vt:variant>
    </vt:vector>
  </HeadingPairs>
  <TitlesOfParts>
    <vt:vector size="39" baseType="lpstr">
      <vt:lpstr>Arial</vt:lpstr>
      <vt:lpstr>Calibri</vt:lpstr>
      <vt:lpstr>Cambria</vt:lpstr>
      <vt:lpstr>Tema de Office</vt:lpstr>
      <vt:lpstr>Sedes en provincia</vt:lpstr>
      <vt:lpstr>PowerPoint-Präsentation</vt:lpstr>
      <vt:lpstr>PowerPoint-Präsentation</vt:lpstr>
      <vt:lpstr>AREQUIPA – die weisse Stadt  &gt; 844.407 Einwohner &gt; liegt auf über 2.300 m Höhe &gt; Vulkane in der nahen Umgebung 5822 m Misti // 6057m Chachani // 5665m Picchu Picchu  In der Nähe: Schluchten des Cotahuasi- und des Colca Cañon, mit bis zu 3000 m Höhenunterschied die tiefsten der Welt  UNESCO erklärte 2000 das Stadtzentrum von Arequipa zum Weltkulturerbe</vt:lpstr>
      <vt:lpstr>PowerPoint-Präsentation</vt:lpstr>
      <vt:lpstr>PowerPoint-Präsentation</vt:lpstr>
      <vt:lpstr>PowerPoint-Präsentation</vt:lpstr>
      <vt:lpstr>AREQUIPA</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TRUJILLO – Stadt am Meer  &gt; 709.566 Einwohner &gt; liegt am Meer &gt; wichtigste Stadt Perus nördlich von Lima  Pazifik sorgt für angenehmes und frühlingshaftes Klima  Durch die Nähe zur archäologischen Stätte Chan Chan und zum beliebten Strandort Huanchaco, der ein Zuhause für Surfer aus der ganzen Welt bietet, ist Trujillo Ausgangspunkt für viele Touristen</vt:lpstr>
      <vt:lpstr>PowerPoint-Präsentation</vt:lpstr>
      <vt:lpstr>PowerPoint-Präsentation</vt:lpstr>
      <vt:lpstr>PowerPoint-Präsentation</vt:lpstr>
      <vt:lpstr>PowerPoint-Präsentation</vt:lpstr>
      <vt:lpstr>TRUJILLO</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Sedes en provincia</dc:title>
  <dc:creator>Oliver Mally</dc:creator>
  <cp:lastModifiedBy>Birgit Pieper</cp:lastModifiedBy>
  <cp:revision>8</cp:revision>
  <dcterms:created xsi:type="dcterms:W3CDTF">2015-09-17T20:30:38Z</dcterms:created>
  <dcterms:modified xsi:type="dcterms:W3CDTF">2020-10-16T13:54:21Z</dcterms:modified>
</cp:coreProperties>
</file>