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0" r:id="rId4"/>
    <p:sldId id="258" r:id="rId5"/>
    <p:sldId id="263" r:id="rId6"/>
    <p:sldId id="262" r:id="rId7"/>
    <p:sldId id="265" r:id="rId8"/>
    <p:sldId id="266" r:id="rId9"/>
    <p:sldId id="267" r:id="rId10"/>
    <p:sldId id="268" r:id="rId11"/>
    <p:sldId id="270" r:id="rId12"/>
    <p:sldId id="269" r:id="rId13"/>
    <p:sldId id="271" r:id="rId14"/>
    <p:sldId id="272" r:id="rId15"/>
    <p:sldId id="273" r:id="rId16"/>
    <p:sldId id="274" r:id="rId17"/>
    <p:sldId id="275" r:id="rId18"/>
    <p:sldId id="278" r:id="rId19"/>
    <p:sldId id="276" r:id="rId20"/>
    <p:sldId id="287" r:id="rId21"/>
    <p:sldId id="277" r:id="rId22"/>
    <p:sldId id="288" r:id="rId23"/>
    <p:sldId id="279" r:id="rId24"/>
    <p:sldId id="289" r:id="rId25"/>
    <p:sldId id="280" r:id="rId26"/>
    <p:sldId id="281" r:id="rId27"/>
    <p:sldId id="290" r:id="rId28"/>
    <p:sldId id="282" r:id="rId29"/>
    <p:sldId id="283" r:id="rId30"/>
    <p:sldId id="291" r:id="rId31"/>
    <p:sldId id="284" r:id="rId32"/>
    <p:sldId id="292" r:id="rId33"/>
    <p:sldId id="285" r:id="rId34"/>
    <p:sldId id="286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776A"/>
    <a:srgbClr val="A89486"/>
    <a:srgbClr val="747C7E"/>
    <a:srgbClr val="7E8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1" autoAdjust="0"/>
    <p:restoredTop sz="94660"/>
  </p:normalViewPr>
  <p:slideViewPr>
    <p:cSldViewPr snapToGrid="0">
      <p:cViewPr varScale="1">
        <p:scale>
          <a:sx n="31" d="100"/>
          <a:sy n="31" d="100"/>
        </p:scale>
        <p:origin x="4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13659-1024-4223-9B3C-169A11D987F5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FB00D-675B-4157-A2C5-15DD9BCDB8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46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3ACBD-2000-4CA0-878B-0EEAF88C1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67E65F-F787-4BAB-A98B-1FDF75199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50984D-EF57-4A00-A229-91007F71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60E827-8CB9-4498-A3B8-2CA8722CE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0BFC78-9BD8-4111-8A20-F9445907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62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8048A-A352-4472-824B-42C1ACA0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F6C456-8475-4F43-879D-A2390D313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5CA4D3-A9B2-4075-BE38-59BCD42C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AD530-147E-41C2-9F1A-24775925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0F8CFB-F394-470D-8971-0FF667F9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20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65BE03A-DDDC-41DA-8769-AB7A388A5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8D7D2C-4942-4C10-8563-873243BA4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A34E21-AA52-4D8E-86E0-EB8CBAA66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E6DE9E-E238-4E79-8769-F95884DA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4CB0D0-2F14-4960-9B65-B24494F0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38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6BDD5-DB0F-4FAE-80C1-5C800E4A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F4AC3-36EE-45B7-9290-041580063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B19831-7FAF-4E3A-A7AB-C81C2A24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7F0A44-75C7-4B1F-89E7-FD88E5E6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E444BC-6AAE-4DCF-A02B-E7B300ED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1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96F34-E4C7-413C-ABE2-3C625ABF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051C59-B01B-489F-9931-3547CA31C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E1A0E4-21DC-4316-B88E-B76DA53D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05D511-0D08-422E-8B59-45ABAF68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102C1C-4167-46C4-9150-77712E8C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39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B6004-01EF-4E5C-BE73-E7A7CCD0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F020A9-D957-4710-8988-A99F874E4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40FDB6-F02C-4C83-98CF-7D02D2F81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B92A11-583C-4A70-BF94-8CDBD3AE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33A019-EC1C-4107-B60D-FA039BED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D8911A-1010-44CA-97D8-DA3E7E6D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09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4D81E-13BC-473B-A2E9-971E1507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8820A1-CCF1-4F4C-8C65-BE9D0B0EC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408483-C958-4471-9E5D-3DEAA799A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781D57-E951-4216-A263-D1BC16F27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C7E3373-E495-4020-8E52-6AD463E5E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C06AE1-97C3-4D55-9422-76110FB8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444FCD5-687B-46AD-BC32-8879607D5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D71FF4-9DDD-40F7-B301-11FA4AE1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99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1820B-5908-4DCD-94D7-13A4D6A5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69E929-2EB4-4A35-B25B-91C10D38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C54A65-BFAC-4EA6-8E93-D6F4F40D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BC1E9C-877F-4828-811B-1E7D2190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46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EC01387-3431-45D0-BCCB-C99DC800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BD90FB-90CC-4D13-8946-38EF1653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F90C8F-3314-483A-9FC1-794D30C6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56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315E9-DAAD-4A7B-B393-39F0D7A9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39F6ED-B7B7-4E9D-8307-26C1B0E6C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CCE52C-A027-46FF-9C05-82CBC0784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889A22-BA6C-402C-AB93-EEE416DF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F67EE3-666F-4260-A3C8-0878135A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86827B-71DA-444E-AAD5-D22343FA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11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C9B10-7432-43C2-ABFE-AF56D0657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C337D2F-21F7-4681-AC64-6DCEC351C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879A0D-2AB4-49C8-84EE-491A41302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3AA80B-C0A3-428E-9A5A-37B72AD0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AD0A3F-F3E4-4C81-811B-D8300EEF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7C062D-0DA4-43FF-B55C-86E4E2A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94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1F0A79B-30AB-43EA-A9B7-1D60B418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124FF-67D4-4626-8FF2-C92E59AB7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3BE1A0-AA37-4773-A52A-64EF1FE39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86A0D-A389-4C66-823D-5EDAA1395BE3}" type="datetimeFigureOut">
              <a:rPr lang="de-DE" smtClean="0"/>
              <a:t>28.05.2020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69A0A1-A2BD-4C00-B819-4CCE6CBF8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484D27-1873-4C78-AC1F-771728723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D4409-C082-4D59-BB18-35901CF499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52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B7B4A-298C-449C-8408-36616626E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9450"/>
            <a:ext cx="9144000" cy="2387600"/>
          </a:xfrm>
        </p:spPr>
        <p:txBody>
          <a:bodyPr>
            <a:normAutofit/>
          </a:bodyPr>
          <a:lstStyle/>
          <a:p>
            <a:r>
              <a:rPr lang="de-DE" sz="6600" b="1" u="sng" dirty="0">
                <a:solidFill>
                  <a:srgbClr val="9B77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</a:t>
            </a:r>
          </a:p>
        </p:txBody>
      </p:sp>
    </p:spTree>
    <p:extLst>
      <p:ext uri="{BB962C8B-B14F-4D97-AF65-F5344CB8AC3E}">
        <p14:creationId xmlns:p14="http://schemas.microsoft.com/office/powerpoint/2010/main" val="377507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66428-6DAC-4470-AD90-1B43010D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20" y="212725"/>
            <a:ext cx="10515600" cy="1325563"/>
          </a:xfrm>
        </p:spPr>
        <p:txBody>
          <a:bodyPr/>
          <a:lstStyle/>
          <a:p>
            <a:pPr algn="ctr"/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32D786-C027-4B01-99DE-950B42F45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„PRO LIDER“             Jugendleiterschulung, die jeweils samstags von 15 Uhr bis 19 Uhr stattfindet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Schulung geht über drei Jahre, d.h. es gibt verschiedene (Alters-)gruppen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Jede Gruppe geleitet durch </a:t>
            </a:r>
          </a:p>
          <a:p>
            <a:pPr marL="457200" lvl="1" indent="0">
              <a:buNone/>
            </a:pPr>
            <a:r>
              <a:rPr lang="de-DE" dirty="0">
                <a:solidFill>
                  <a:srgbClr val="C00000"/>
                </a:solidFill>
              </a:rPr>
              <a:t>ein Mitarbeiterteam</a:t>
            </a:r>
          </a:p>
          <a:p>
            <a:pPr marL="457200" lvl="1" indent="0">
              <a:buNone/>
            </a:pP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C00000"/>
                </a:solidFill>
              </a:rPr>
              <a:t>Vorträge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C00000"/>
                </a:solidFill>
              </a:rPr>
              <a:t>Gruppenarbeiten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C00000"/>
                </a:solidFill>
              </a:rPr>
              <a:t>Spiele/ Übungen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C00000"/>
                </a:solidFill>
              </a:rPr>
              <a:t>(Andachten)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6543C51-3979-43AB-AAA7-9A8FF90F606E}"/>
              </a:ext>
            </a:extLst>
          </p:cNvPr>
          <p:cNvCxnSpPr/>
          <p:nvPr/>
        </p:nvCxnSpPr>
        <p:spPr>
          <a:xfrm>
            <a:off x="3219450" y="2009775"/>
            <a:ext cx="6286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Pro Líder Gruppe im dritten Jahr&#10;">
            <a:extLst>
              <a:ext uri="{FF2B5EF4-FFF2-40B4-BE49-F238E27FC236}">
                <a16:creationId xmlns:a16="http://schemas.microsoft.com/office/drawing/2014/main" id="{F82F4BC4-EB3E-420B-84AF-502C20F9A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1" y="3061417"/>
            <a:ext cx="4778477" cy="35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5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0856C-8B99-4764-A658-A8820EDC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9C4B04-11A1-4F19-9C16-45C4CA573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Besonderes Programm während des Sommers</a:t>
            </a:r>
          </a:p>
          <a:p>
            <a:pPr marL="457200" lvl="1" indent="0">
              <a:buNone/>
            </a:pP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„OLIMPIADAS“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Ferienprogramm in unterschiedlichen Gruppen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„CAMPAMENTOS“ im Y-CAMP </a:t>
            </a:r>
          </a:p>
          <a:p>
            <a:pPr marL="914400" lvl="2" indent="0">
              <a:buNone/>
            </a:pPr>
            <a:r>
              <a:rPr lang="de-DE" dirty="0">
                <a:solidFill>
                  <a:srgbClr val="C00000"/>
                </a:solidFill>
              </a:rPr>
              <a:t>Oder in </a:t>
            </a:r>
            <a:r>
              <a:rPr lang="de-DE" dirty="0" err="1">
                <a:solidFill>
                  <a:srgbClr val="C00000"/>
                </a:solidFill>
              </a:rPr>
              <a:t>Azpitia</a:t>
            </a: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5" name="Grafik 4" descr="Ein Bild, das draußen, Strand, Natur, Wasser enthält.&#10;&#10;Automatisch generierte Beschreibung">
            <a:extLst>
              <a:ext uri="{FF2B5EF4-FFF2-40B4-BE49-F238E27FC236}">
                <a16:creationId xmlns:a16="http://schemas.microsoft.com/office/drawing/2014/main" id="{C347BC62-BDC6-4EDC-8E82-8534B71F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00" y="2194084"/>
            <a:ext cx="4389120" cy="32918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820ADD8-2ED4-4460-9761-F80839433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1120" y="4051449"/>
            <a:ext cx="3429000" cy="257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7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B0DFE-4665-4F4F-AB20-3503FAE6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640255-E187-43D5-84FE-90A9C259B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Bereich „JÓVENES ADULTOS“ (junge Erwachsene)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„HOPE“                 christliche Gruppe für junge Erwachsene, die inhaltlich sehr vergleichbar ist mit „ALPHA“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„YMCA-LIDERES“               Mitarbeiterschulung, vergleichbar mit „PRO LIDER“, geht allerdings nur über ein Jahr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Sport-/ Tanz- und Sprachen-Workshops (vor allem während des Sommerprogramms)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…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DD48C7E-B058-4226-B443-810A2C08CE31}"/>
              </a:ext>
            </a:extLst>
          </p:cNvPr>
          <p:cNvCxnSpPr/>
          <p:nvPr/>
        </p:nvCxnSpPr>
        <p:spPr>
          <a:xfrm>
            <a:off x="2814320" y="2499360"/>
            <a:ext cx="75184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4654DF6-F89D-4634-A961-591051387989}"/>
              </a:ext>
            </a:extLst>
          </p:cNvPr>
          <p:cNvCxnSpPr/>
          <p:nvPr/>
        </p:nvCxnSpPr>
        <p:spPr>
          <a:xfrm>
            <a:off x="3952240" y="3606800"/>
            <a:ext cx="6096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28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95397-D257-44B5-B08A-186862B8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28647E-3385-4EAD-A803-95818BBB7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Bereich „MENORES“ (Kinder)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„AGENTES DE FE“              Teil eines jungscharähnliches Programm für Kindergruppen verschiedenen Alters, jeweils samstagmorgens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Theater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Andacht</a:t>
            </a:r>
          </a:p>
          <a:p>
            <a:pPr marL="457200" lvl="1" indent="0">
              <a:buNone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 besonderes Programm während des Sommers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„OLIMPIADAS“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„CAMPAMENTOS“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SPORTKURSE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…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3FCEFBC-4A37-4339-A309-1B7B6C430200}"/>
              </a:ext>
            </a:extLst>
          </p:cNvPr>
          <p:cNvCxnSpPr/>
          <p:nvPr/>
        </p:nvCxnSpPr>
        <p:spPr>
          <a:xfrm>
            <a:off x="3916045" y="2394585"/>
            <a:ext cx="72136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9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2F2DE-74B6-4EB5-B9D4-D0F152BB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D65C93-76BD-4B39-98AB-3A2E75CAA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Projekte des Bereichs „INCLUSIÓN Y DESAROLLO COMUNITARIO“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 ACCIÓN SOLIDARIA“                  Frauengruppen in </a:t>
            </a:r>
            <a:r>
              <a:rPr lang="de-DE" dirty="0" err="1">
                <a:solidFill>
                  <a:srgbClr val="C00000"/>
                </a:solidFill>
              </a:rPr>
              <a:t>Independencia</a:t>
            </a:r>
            <a:r>
              <a:rPr lang="de-DE" dirty="0">
                <a:solidFill>
                  <a:srgbClr val="C00000"/>
                </a:solidFill>
              </a:rPr>
              <a:t>, organisiert nach dem Prinzip „Hilfe zur Selbsthilfe“</a:t>
            </a:r>
          </a:p>
          <a:p>
            <a:pPr marL="914400" lvl="2" indent="0">
              <a:buNone/>
            </a:pPr>
            <a:endParaRPr lang="de-DE" dirty="0">
              <a:solidFill>
                <a:srgbClr val="C00000"/>
              </a:solidFill>
            </a:endParaRP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Handarbeiten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Anleitungskurse (z.B. zum Thema Kochen)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Spiele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Andacht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Gespräche</a:t>
            </a:r>
          </a:p>
          <a:p>
            <a:pPr marL="1371600" lvl="3" indent="0">
              <a:buNone/>
            </a:pPr>
            <a:endParaRPr lang="de-DE" dirty="0">
              <a:solidFill>
                <a:srgbClr val="C00000"/>
              </a:solidFill>
            </a:endParaRPr>
          </a:p>
          <a:p>
            <a:pPr lvl="3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3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marL="914400" lvl="2" indent="0">
              <a:buNone/>
            </a:pP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4115D6BB-AFB2-4A74-83B0-1C21FC73EA63}"/>
              </a:ext>
            </a:extLst>
          </p:cNvPr>
          <p:cNvCxnSpPr/>
          <p:nvPr/>
        </p:nvCxnSpPr>
        <p:spPr>
          <a:xfrm>
            <a:off x="4542790" y="2436495"/>
            <a:ext cx="5524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Person, drinnen, Tisch, Personen enthält.&#10;&#10;Automatisch generierte Beschreibung">
            <a:extLst>
              <a:ext uri="{FF2B5EF4-FFF2-40B4-BE49-F238E27FC236}">
                <a16:creationId xmlns:a16="http://schemas.microsoft.com/office/drawing/2014/main" id="{36EE33E8-013F-4C66-B8B9-1778C7AF2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/>
          <a:stretch/>
        </p:blipFill>
        <p:spPr>
          <a:xfrm>
            <a:off x="4396742" y="4335833"/>
            <a:ext cx="2594608" cy="2267135"/>
          </a:xfrm>
          <a:prstGeom prst="rect">
            <a:avLst/>
          </a:prstGeom>
        </p:spPr>
      </p:pic>
      <p:pic>
        <p:nvPicPr>
          <p:cNvPr id="15" name="Grafik 14" descr="Ein Bild, das Gebäude, Berg, draußen, Ansicht enthält.&#10;&#10;Automatisch generierte Beschreibung">
            <a:extLst>
              <a:ext uri="{FF2B5EF4-FFF2-40B4-BE49-F238E27FC236}">
                <a16:creationId xmlns:a16="http://schemas.microsoft.com/office/drawing/2014/main" id="{15E64B66-3327-4951-A097-6CB900A10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22" y="3036094"/>
            <a:ext cx="4036905" cy="302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7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686E58-5523-409E-BF3E-D455CACF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B73441-5D27-4E3D-94FF-D93F51E2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„CRECEMOS FELICES“                Kinderprogramm im Zentrum von Lima, für Kinder (ca. im Alter von 6 bis 12) deren Eltern früher auf der Straße gearbeitet haben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marL="914400" lvl="2" indent="0">
              <a:buNone/>
            </a:pPr>
            <a:endParaRPr lang="de-DE" dirty="0">
              <a:solidFill>
                <a:srgbClr val="C00000"/>
              </a:solidFill>
            </a:endParaRP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Hausaufgabenbetreuung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Spiele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Projekte zu unterschiedlichen Themen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(Theater)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(Andacht)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648226-968A-4D74-93A6-441AA8A2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806" y="2788920"/>
            <a:ext cx="2098112" cy="28000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4DBA17A-B4B8-43D4-8519-EC64B058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918" y="4001294"/>
            <a:ext cx="3294001" cy="247218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FE15FFC-27F6-4A8B-A05E-8463D91FF937}"/>
              </a:ext>
            </a:extLst>
          </p:cNvPr>
          <p:cNvCxnSpPr/>
          <p:nvPr/>
        </p:nvCxnSpPr>
        <p:spPr>
          <a:xfrm>
            <a:off x="4348480" y="2001520"/>
            <a:ext cx="68072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99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E32D3-5D42-420D-A07A-71FA4870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64422D-38D0-4B50-8B1C-77A998AC7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„CLUB DE EMPRENDEDORES“         Projekt für Jugendliche im Zentrum Limas, das anschließt an „</a:t>
            </a:r>
            <a:r>
              <a:rPr lang="de-DE" dirty="0" err="1">
                <a:solidFill>
                  <a:srgbClr val="C00000"/>
                </a:solidFill>
              </a:rPr>
              <a:t>Crecemos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felices</a:t>
            </a:r>
            <a:r>
              <a:rPr lang="de-DE" dirty="0">
                <a:solidFill>
                  <a:srgbClr val="C00000"/>
                </a:solidFill>
              </a:rPr>
              <a:t>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Findet jeweils montags und samstags statt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Volleyball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Spiele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Projekte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Vorträge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(Andachten)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…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517F232-EEB6-4C24-8707-B5CEA7A48307}"/>
              </a:ext>
            </a:extLst>
          </p:cNvPr>
          <p:cNvCxnSpPr/>
          <p:nvPr/>
        </p:nvCxnSpPr>
        <p:spPr>
          <a:xfrm>
            <a:off x="5212080" y="1991360"/>
            <a:ext cx="52832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59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68F2A-980C-4C5D-B2E9-49F0DF40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8DC330-3FEC-441F-87CE-3737FDEEE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Bereichsübergreifend finden auch immer wieder Veranstaltungen statt, in denen auch die Mitarbeiter Raum für Austausch haben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Z.B. „FOCUS“ = Mitarbeitergottesdienst/ -kreis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…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r>
              <a:rPr lang="de-DE" dirty="0"/>
              <a:t>Über die regelmäßig stattfindenden Gruppen hinaus gibt es auch Aktionen, die für alle offen sind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Z.B. Baumpflanzaktion in </a:t>
            </a:r>
            <a:r>
              <a:rPr lang="de-DE" dirty="0" err="1">
                <a:solidFill>
                  <a:srgbClr val="C00000"/>
                </a:solidFill>
              </a:rPr>
              <a:t>Independencia</a:t>
            </a: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798072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raße, draußen, Gebäude, LKW enthält.&#10;&#10;Automatisch generierte Beschreibung">
            <a:extLst>
              <a:ext uri="{FF2B5EF4-FFF2-40B4-BE49-F238E27FC236}">
                <a16:creationId xmlns:a16="http://schemas.microsoft.com/office/drawing/2014/main" id="{1FA82026-5925-4D82-A03F-C2D44AF5B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8" b="65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5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D6565-BB33-41A6-8BC4-DA35703C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A06E6B-95C1-4903-BC86-0C0B09EED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„OMEGA“ (Pendant zu „Alpha“ in PL)          christliche Jugendgruppe für 13 – 17-jährige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Leitung: Gustavo + Mitarbeiterteam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Ziel: Jugendliche erreichen und dabei Glaube und Werte möglichst spaßig vermitteln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Ablauf: Spiel, Lobpreis, (Theater), Andacht, Gebet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Gut um: Kontakte zu knüpfen, sein Spanisch zu verbessern, Glauben zu vermitteln, Spaß zu haben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Herausforderungen: Spontanität, Scheue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972A2A7C-B321-48CB-8ACA-979ECC157AAC}"/>
              </a:ext>
            </a:extLst>
          </p:cNvPr>
          <p:cNvCxnSpPr/>
          <p:nvPr/>
        </p:nvCxnSpPr>
        <p:spPr>
          <a:xfrm>
            <a:off x="6685280" y="2072640"/>
            <a:ext cx="4572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48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AFD99-2350-49A9-A981-66972CC0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E6ED77-74ED-467A-BD8F-363409FAE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Lima – eine Metropole am Pazifik</a:t>
            </a:r>
          </a:p>
          <a:p>
            <a:pPr lvl="1"/>
            <a:r>
              <a:rPr lang="de-DE" dirty="0">
                <a:solidFill>
                  <a:schemeClr val="bg1"/>
                </a:solidFill>
              </a:rPr>
              <a:t>Die wichtigsten Daten und Fakten</a:t>
            </a:r>
          </a:p>
          <a:p>
            <a:pPr lvl="1"/>
            <a:r>
              <a:rPr lang="de-DE" dirty="0">
                <a:solidFill>
                  <a:schemeClr val="bg1"/>
                </a:solidFill>
              </a:rPr>
              <a:t>Ein paar Eindrücke aus Lima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Der „YMCA Perú“ in Lima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Der Standort Pueblo Libre</a:t>
            </a:r>
          </a:p>
          <a:p>
            <a:pPr lvl="1"/>
            <a:r>
              <a:rPr lang="de-DE" dirty="0">
                <a:solidFill>
                  <a:schemeClr val="bg1"/>
                </a:solidFill>
              </a:rPr>
              <a:t>Projektbeispiele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Der Standort </a:t>
            </a:r>
            <a:r>
              <a:rPr lang="de-DE" dirty="0" err="1">
                <a:solidFill>
                  <a:schemeClr val="bg1"/>
                </a:solidFill>
              </a:rPr>
              <a:t>Surco</a:t>
            </a:r>
            <a:endParaRPr lang="de-DE" dirty="0">
              <a:solidFill>
                <a:schemeClr val="bg1"/>
              </a:solidFill>
            </a:endParaRPr>
          </a:p>
          <a:p>
            <a:pPr lvl="1"/>
            <a:r>
              <a:rPr lang="de-DE" dirty="0">
                <a:solidFill>
                  <a:schemeClr val="bg1"/>
                </a:solidFill>
              </a:rPr>
              <a:t>Projektbeispiele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129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Person, Gruppe, Kind, Personen enthält.&#10;&#10;Automatisch generierte Beschreibung">
            <a:extLst>
              <a:ext uri="{FF2B5EF4-FFF2-40B4-BE49-F238E27FC236}">
                <a16:creationId xmlns:a16="http://schemas.microsoft.com/office/drawing/2014/main" id="{74A89120-27B5-46E3-8E8E-E30A90D2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17" y="697258"/>
            <a:ext cx="7666566" cy="5749925"/>
          </a:xfrm>
        </p:spPr>
      </p:pic>
    </p:spTree>
    <p:extLst>
      <p:ext uri="{BB962C8B-B14F-4D97-AF65-F5344CB8AC3E}">
        <p14:creationId xmlns:p14="http://schemas.microsoft.com/office/powerpoint/2010/main" val="3619335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520E5-288C-425D-84D5-9189126D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06AF7B-C26B-462C-BE9D-B9AA45120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„HEAVEN“ (Pendant zu „Hope“ in PL)        christliche Gruppe für junge Erwachsene zwischen 18 und 29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 Leitung: Claudia + Mitarbeiterteam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Ziel: junge Erwachsene im Glauben leiten und auch neu den Glauben zu vermitteln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Ablauf: freie Zeit, Spiele, (Theater), Andacht, Lobpreis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Im Sommer findet „Heaven“ im Patio statt mit vielen weiteren </a:t>
            </a:r>
            <a:r>
              <a:rPr lang="de-DE" dirty="0" err="1">
                <a:solidFill>
                  <a:srgbClr val="C00000"/>
                </a:solidFill>
              </a:rPr>
              <a:t>Staffmitgliedern</a:t>
            </a:r>
            <a:r>
              <a:rPr lang="de-DE" dirty="0">
                <a:solidFill>
                  <a:srgbClr val="C00000"/>
                </a:solidFill>
              </a:rPr>
              <a:t>, die durch „Pro </a:t>
            </a:r>
            <a:r>
              <a:rPr lang="de-DE" dirty="0" err="1">
                <a:solidFill>
                  <a:srgbClr val="C00000"/>
                </a:solidFill>
              </a:rPr>
              <a:t>Líder</a:t>
            </a:r>
            <a:r>
              <a:rPr lang="de-DE" dirty="0">
                <a:solidFill>
                  <a:srgbClr val="C00000"/>
                </a:solidFill>
              </a:rPr>
              <a:t>“ ihre Praktika in verschiedenen Bereichen ausführen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Im Sommer gibt es z.B. auch</a:t>
            </a:r>
          </a:p>
          <a:p>
            <a:pPr lvl="2"/>
            <a:r>
              <a:rPr lang="de-DE" dirty="0">
                <a:solidFill>
                  <a:srgbClr val="C00000"/>
                </a:solidFill>
              </a:rPr>
              <a:t>Band</a:t>
            </a:r>
          </a:p>
          <a:p>
            <a:pPr lvl="2"/>
            <a:r>
              <a:rPr lang="de-DE" dirty="0">
                <a:solidFill>
                  <a:srgbClr val="C00000"/>
                </a:solidFill>
              </a:rPr>
              <a:t>Actionspiele</a:t>
            </a:r>
          </a:p>
          <a:p>
            <a:pPr lvl="2"/>
            <a:r>
              <a:rPr lang="de-DE" dirty="0">
                <a:solidFill>
                  <a:srgbClr val="C00000"/>
                </a:solidFill>
              </a:rPr>
              <a:t>Viel Deko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B6F797C-C61E-4231-9346-824500D8E293}"/>
              </a:ext>
            </a:extLst>
          </p:cNvPr>
          <p:cNvCxnSpPr/>
          <p:nvPr/>
        </p:nvCxnSpPr>
        <p:spPr>
          <a:xfrm>
            <a:off x="6644640" y="2011680"/>
            <a:ext cx="4572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313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Person, drinnen, Gruppe, darstellend enthält.&#10;&#10;Automatisch generierte Beschreibung">
            <a:extLst>
              <a:ext uri="{FF2B5EF4-FFF2-40B4-BE49-F238E27FC236}">
                <a16:creationId xmlns:a16="http://schemas.microsoft.com/office/drawing/2014/main" id="{F704CFC1-B576-4D1D-BB44-DAFBAF593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08" y="487363"/>
            <a:ext cx="7586133" cy="5689600"/>
          </a:xfrm>
        </p:spPr>
      </p:pic>
    </p:spTree>
    <p:extLst>
      <p:ext uri="{BB962C8B-B14F-4D97-AF65-F5344CB8AC3E}">
        <p14:creationId xmlns:p14="http://schemas.microsoft.com/office/powerpoint/2010/main" val="96863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C5435-C649-494D-8A3F-5A6B5CAB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1E8E4A-C727-4AC1-80E7-698BB813F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„NOCHES JA“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Leitung: Claudia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Altersgruppe: Jugendliche und Erwachsene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Ziel: Jugendlichen durch Spiel und Spaß den YMCA attraktiv zu machen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Ablauf: 3 größere Spiele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Specialevents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</a:t>
            </a:r>
            <a:r>
              <a:rPr lang="de-DE" dirty="0" err="1">
                <a:solidFill>
                  <a:srgbClr val="C00000"/>
                </a:solidFill>
              </a:rPr>
              <a:t>Noche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alemán</a:t>
            </a:r>
            <a:r>
              <a:rPr lang="de-DE" dirty="0">
                <a:solidFill>
                  <a:srgbClr val="C00000"/>
                </a:solidFill>
              </a:rPr>
              <a:t>“        ein Programm, bei dem </a:t>
            </a:r>
            <a:r>
              <a:rPr lang="de-DE" dirty="0" err="1">
                <a:solidFill>
                  <a:srgbClr val="C00000"/>
                </a:solidFill>
              </a:rPr>
              <a:t>Smilla</a:t>
            </a:r>
            <a:r>
              <a:rPr lang="de-DE" dirty="0">
                <a:solidFill>
                  <a:srgbClr val="C00000"/>
                </a:solidFill>
              </a:rPr>
              <a:t> und Johannes ihren eigenen deutschen Abend mit Spielen (z.B. </a:t>
            </a:r>
            <a:r>
              <a:rPr lang="de-DE" dirty="0" err="1">
                <a:solidFill>
                  <a:srgbClr val="C00000"/>
                </a:solidFill>
              </a:rPr>
              <a:t>Schrubberfußball</a:t>
            </a:r>
            <a:r>
              <a:rPr lang="de-DE" dirty="0">
                <a:solidFill>
                  <a:srgbClr val="C00000"/>
                </a:solidFill>
              </a:rPr>
              <a:t>), deutschem Essen und einem Deutschlandquiz gestalten konnten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</a:t>
            </a:r>
            <a:r>
              <a:rPr lang="de-DE" dirty="0" err="1">
                <a:solidFill>
                  <a:srgbClr val="C00000"/>
                </a:solidFill>
              </a:rPr>
              <a:t>Noche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retro</a:t>
            </a:r>
            <a:r>
              <a:rPr lang="de-DE" dirty="0">
                <a:solidFill>
                  <a:srgbClr val="C00000"/>
                </a:solidFill>
              </a:rPr>
              <a:t>“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3BB76E2-C73C-4CD6-8CAE-CF6B29807DA8}"/>
              </a:ext>
            </a:extLst>
          </p:cNvPr>
          <p:cNvCxnSpPr/>
          <p:nvPr/>
        </p:nvCxnSpPr>
        <p:spPr>
          <a:xfrm>
            <a:off x="3799840" y="4795520"/>
            <a:ext cx="39624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504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arstellend, Foto, Gruppe enthält.&#10;&#10;Automatisch generierte Beschreibung">
            <a:extLst>
              <a:ext uri="{FF2B5EF4-FFF2-40B4-BE49-F238E27FC236}">
                <a16:creationId xmlns:a16="http://schemas.microsoft.com/office/drawing/2014/main" id="{F2935616-CBBC-44DF-8213-F7295A903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r="4625"/>
          <a:stretch/>
        </p:blipFill>
        <p:spPr>
          <a:xfrm>
            <a:off x="-1" y="10"/>
            <a:ext cx="7534655" cy="6857990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62A3FAC-449D-45F3-BB8B-B6CBA4CB3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r="4697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6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3FF7E-1FDA-4768-B3B9-F8500E16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194953-30D3-4169-9A2D-4985175B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„DEPORTE“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Findet jeden Dienstag, Donnerstag und Samstag auf dem Spielfeld im YMCA statt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Sportarten variieren von Fußball zu Basketball oder auch Volleyball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Programm, bei dem man eine Menge Spaß haben kann und viele neue Leute kennenlernen kann</a:t>
            </a:r>
          </a:p>
        </p:txBody>
      </p:sp>
    </p:spTree>
    <p:extLst>
      <p:ext uri="{BB962C8B-B14F-4D97-AF65-F5344CB8AC3E}">
        <p14:creationId xmlns:p14="http://schemas.microsoft.com/office/powerpoint/2010/main" val="181408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24B8D-8074-4F67-8431-6357E090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EB3B30-84AB-4E84-8E4D-A54533E30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„VIDA CON SENTIDO“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Leitung: Gustavo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Altersgruppe: 25-85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Ziel: Erwachsene und Senioren durch Teilen eigener Erfahrungen im Glauben stärken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Ablauf: Spiel, Andacht, Lobpreis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Specialevents: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rgbClr val="C00000"/>
                </a:solidFill>
              </a:rPr>
              <a:t>Karaokeabend</a:t>
            </a:r>
            <a:endParaRPr lang="de-DE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Jubiläumsabend (3h durchtanzen)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Gut für: etwas bessere Spanischsprecher, neue Herausforderungen im Glauben (tiefe Gespräche), warmherzige Menschen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Herausforderungen: Spanisch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923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Person, darstellend, stehend, Gruppe enthält.&#10;&#10;Automatisch generierte Beschreibung">
            <a:extLst>
              <a:ext uri="{FF2B5EF4-FFF2-40B4-BE49-F238E27FC236}">
                <a16:creationId xmlns:a16="http://schemas.microsoft.com/office/drawing/2014/main" id="{7AC2BABB-DD1D-470D-86A8-A8A066587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7" y="573294"/>
            <a:ext cx="5801784" cy="4351338"/>
          </a:xfrm>
        </p:spPr>
      </p:pic>
      <p:pic>
        <p:nvPicPr>
          <p:cNvPr id="7" name="Grafik 6" descr="Ein Bild, das Person, darstellend, Gruppe, Foto enthält.&#10;&#10;Automatisch generierte Beschreibung">
            <a:extLst>
              <a:ext uri="{FF2B5EF4-FFF2-40B4-BE49-F238E27FC236}">
                <a16:creationId xmlns:a16="http://schemas.microsoft.com/office/drawing/2014/main" id="{438B180F-3BE8-4DC9-A41D-D0CA7D1BC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94" y="178607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3D783-A50B-4041-B574-A4EDC404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61BACE-B765-4ECC-9017-191225402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„NIÑOS“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Leitung: Gustavo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Altersgruppe: Kleinkinder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Ziel: Kindern biblische Geschichten näherbringen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Ablauf: Bibelgeschichte erzählen oder Video, singen, tanzen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Gut für: </a:t>
            </a:r>
            <a:r>
              <a:rPr lang="de-DE" dirty="0" err="1"/>
              <a:t>Volis</a:t>
            </a:r>
            <a:r>
              <a:rPr lang="de-DE" dirty="0"/>
              <a:t>, die noch nicht so gut Spanisch sprechen und </a:t>
            </a:r>
            <a:r>
              <a:rPr lang="de-DE" dirty="0" err="1"/>
              <a:t>Volis</a:t>
            </a:r>
            <a:r>
              <a:rPr lang="de-DE" dirty="0"/>
              <a:t>, die Spaß an der Arbeit mit Kleinkindern haben</a:t>
            </a:r>
          </a:p>
        </p:txBody>
      </p:sp>
    </p:spTree>
    <p:extLst>
      <p:ext uri="{BB962C8B-B14F-4D97-AF65-F5344CB8AC3E}">
        <p14:creationId xmlns:p14="http://schemas.microsoft.com/office/powerpoint/2010/main" val="2290740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93434-667E-4A60-8ED5-F25253B2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326FC7-4E30-4B58-9B68-7AE925F11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„MENORES“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Leitung: Gustavo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Altersgruppe: verschiedene Gruppen von 3-11 Jahren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Ziel: Kindern, die gerade in den Sommerferien sind, die von ihren Eltern hierhin geschickt worden sind, Bibelgeschichten und den Glauben näherbringen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Ablauf: Im Laufe des Vormittags/ Nachmittags kommen ca. 6 Kindergruppen verschiedenen Alters an die von Gustavo geleitete Station „</a:t>
            </a:r>
            <a:r>
              <a:rPr lang="de-DE" dirty="0" err="1">
                <a:solidFill>
                  <a:srgbClr val="C00000"/>
                </a:solidFill>
              </a:rPr>
              <a:t>agentes</a:t>
            </a:r>
            <a:r>
              <a:rPr lang="de-DE" dirty="0">
                <a:solidFill>
                  <a:srgbClr val="C00000"/>
                </a:solidFill>
              </a:rPr>
              <a:t> de </a:t>
            </a:r>
            <a:r>
              <a:rPr lang="de-DE" dirty="0" err="1">
                <a:solidFill>
                  <a:srgbClr val="C00000"/>
                </a:solidFill>
              </a:rPr>
              <a:t>cambio</a:t>
            </a:r>
            <a:r>
              <a:rPr lang="de-DE" dirty="0">
                <a:solidFill>
                  <a:srgbClr val="C00000"/>
                </a:solidFill>
              </a:rPr>
              <a:t>“. Dort spielt man erst ein bis zwei Spiele. Danach folgt ein Theater mit anschließender Miniandacht und Gebet</a:t>
            </a:r>
          </a:p>
        </p:txBody>
      </p:sp>
    </p:spTree>
    <p:extLst>
      <p:ext uri="{BB962C8B-B14F-4D97-AF65-F5344CB8AC3E}">
        <p14:creationId xmlns:p14="http://schemas.microsoft.com/office/powerpoint/2010/main" val="190008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B65E1B59-8BDA-4717-9893-4E7767BF8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12" y="0"/>
            <a:ext cx="5495925" cy="6869906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39FF1AC-4625-44EE-9850-D5922A9A81FD}"/>
              </a:ext>
            </a:extLst>
          </p:cNvPr>
          <p:cNvCxnSpPr/>
          <p:nvPr/>
        </p:nvCxnSpPr>
        <p:spPr>
          <a:xfrm flipV="1">
            <a:off x="1808480" y="4734560"/>
            <a:ext cx="5724000" cy="14040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5010D2DE-EA28-4CB4-ACD6-0B1D5126BCFC}"/>
              </a:ext>
            </a:extLst>
          </p:cNvPr>
          <p:cNvSpPr txBox="1"/>
          <p:nvPr/>
        </p:nvSpPr>
        <p:spPr>
          <a:xfrm>
            <a:off x="81279" y="111760"/>
            <a:ext cx="54959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Lima – eine Metropole am Pazifik </a:t>
            </a:r>
            <a:r>
              <a:rPr lang="de-DE" sz="2000" b="1" u="sng" dirty="0"/>
              <a:t>– die wichtigsten Daten und Fakten (1)</a:t>
            </a:r>
          </a:p>
          <a:p>
            <a:endParaRPr lang="de-DE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1DE3EDA-A890-467A-911D-40723815338D}"/>
              </a:ext>
            </a:extLst>
          </p:cNvPr>
          <p:cNvSpPr txBox="1"/>
          <p:nvPr/>
        </p:nvSpPr>
        <p:spPr>
          <a:xfrm>
            <a:off x="263841" y="1166842"/>
            <a:ext cx="513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Lima = </a:t>
            </a:r>
            <a:r>
              <a:rPr lang="de-DE" sz="2400" b="1" dirty="0"/>
              <a:t>Hauptstadt</a:t>
            </a:r>
            <a:r>
              <a:rPr lang="de-DE" sz="2400" dirty="0"/>
              <a:t> Perus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Stadtzentrum liegt ca. </a:t>
            </a:r>
            <a:r>
              <a:rPr lang="de-DE" sz="2400" b="1" dirty="0"/>
              <a:t>160m</a:t>
            </a:r>
            <a:r>
              <a:rPr lang="de-DE" sz="2400" dirty="0"/>
              <a:t> über dem Meeresspiegel</a:t>
            </a:r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Fläche von </a:t>
            </a:r>
            <a:r>
              <a:rPr lang="de-DE" sz="2400" b="1" dirty="0"/>
              <a:t>2.672,28 km²</a:t>
            </a:r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10.480.000 Einwohner </a:t>
            </a:r>
            <a:r>
              <a:rPr lang="de-DE" sz="2400" dirty="0"/>
              <a:t>in der Metropolregion Lima (Stadtgebiet Lima + Hafenstadt Callao)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Gegliedert in </a:t>
            </a:r>
            <a:r>
              <a:rPr lang="de-DE" sz="2400" b="1" dirty="0"/>
              <a:t>43 Distrikte</a:t>
            </a:r>
          </a:p>
        </p:txBody>
      </p:sp>
    </p:spTree>
    <p:extLst>
      <p:ext uri="{BB962C8B-B14F-4D97-AF65-F5344CB8AC3E}">
        <p14:creationId xmlns:p14="http://schemas.microsoft.com/office/powerpoint/2010/main" val="3859907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Person, Gruppe, Kind, Mann enthält.&#10;&#10;Automatisch generierte Beschreibung">
            <a:extLst>
              <a:ext uri="{FF2B5EF4-FFF2-40B4-BE49-F238E27FC236}">
                <a16:creationId xmlns:a16="http://schemas.microsoft.com/office/drawing/2014/main" id="{B50690A2-9B66-4932-9449-FE6F9EF7A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9" y="0"/>
            <a:ext cx="4250724" cy="3188043"/>
          </a:xfrm>
        </p:spPr>
      </p:pic>
      <p:pic>
        <p:nvPicPr>
          <p:cNvPr id="11" name="Grafik 10" descr="Ein Bild, das Gruppe, Kind, Personen, Frau enthält.&#10;&#10;Automatisch generierte Beschreibung">
            <a:extLst>
              <a:ext uri="{FF2B5EF4-FFF2-40B4-BE49-F238E27FC236}">
                <a16:creationId xmlns:a16="http://schemas.microsoft.com/office/drawing/2014/main" id="{AC6CAFC9-E62D-47A6-8324-6BAFC863C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21" y="241802"/>
            <a:ext cx="5513860" cy="3101546"/>
          </a:xfrm>
          <a:prstGeom prst="rect">
            <a:avLst/>
          </a:prstGeom>
        </p:spPr>
      </p:pic>
      <p:pic>
        <p:nvPicPr>
          <p:cNvPr id="14" name="Grafik 13" descr="Ein Bild, das Person, Gruppe, Kind, sitzend enthält.&#10;&#10;Automatisch generierte Beschreibung">
            <a:extLst>
              <a:ext uri="{FF2B5EF4-FFF2-40B4-BE49-F238E27FC236}">
                <a16:creationId xmlns:a16="http://schemas.microsoft.com/office/drawing/2014/main" id="{6C616721-A837-4BF0-AE53-4BF91328A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3" y="3429000"/>
            <a:ext cx="4250724" cy="3188043"/>
          </a:xfrm>
          <a:prstGeom prst="rect">
            <a:avLst/>
          </a:prstGeom>
        </p:spPr>
      </p:pic>
      <p:pic>
        <p:nvPicPr>
          <p:cNvPr id="17" name="Grafik 16" descr="Ein Bild, das Person, Gruppe, Personen, Kind enthält.&#10;&#10;Automatisch generierte Beschreibung">
            <a:extLst>
              <a:ext uri="{FF2B5EF4-FFF2-40B4-BE49-F238E27FC236}">
                <a16:creationId xmlns:a16="http://schemas.microsoft.com/office/drawing/2014/main" id="{8A6AE135-84A2-4A35-9C54-63A654192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08" y="3429000"/>
            <a:ext cx="4983891" cy="31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8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3993A-5E2F-49B4-9161-67C2A58B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8164B4-713E-4603-9986-2E1AFCA90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„CAMPAMENTOS“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Leitung: Aldo (immer unterschiedlich)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Altersgruppe: 6-19 Jahre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Ablauf: Bei  einem Camp wirst du als Mitarbeiter dem Camp schon zum Gelände des YMCA am Strand gebracht. Dort triffst du verschiedene Vorbereitungen für das Camp. Wenn die Kinder-/ Jugendgruppe nun ankommt, heißt es für die nächsten 3 bis 4 Tage den Kindern möglichst viel Spaß zu bieten und ihnen gleichzeitig auch etwas beizubringen </a:t>
            </a:r>
          </a:p>
        </p:txBody>
      </p:sp>
    </p:spTree>
    <p:extLst>
      <p:ext uri="{BB962C8B-B14F-4D97-AF65-F5344CB8AC3E}">
        <p14:creationId xmlns:p14="http://schemas.microsoft.com/office/powerpoint/2010/main" val="2101417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Person, draußen, Gruppe, darstellend enthält.&#10;&#10;Automatisch generierte Beschreibung">
            <a:extLst>
              <a:ext uri="{FF2B5EF4-FFF2-40B4-BE49-F238E27FC236}">
                <a16:creationId xmlns:a16="http://schemas.microsoft.com/office/drawing/2014/main" id="{32B081B7-CEEB-4740-8F51-B4FD82C95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 r="1" b="3858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3" name="Grafik 12" descr="Ein Bild, das Person, darstellend, Foto, Personen enthält.&#10;&#10;Automatisch generierte Beschreibung">
            <a:extLst>
              <a:ext uri="{FF2B5EF4-FFF2-40B4-BE49-F238E27FC236}">
                <a16:creationId xmlns:a16="http://schemas.microsoft.com/office/drawing/2014/main" id="{FAD030EA-1B58-4E11-97E3-CA517C6C2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4" r="-3" b="19408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Inhaltsplatzhalter 8" descr="Ein Bild, das Person, draußen, Gruppe, darstellend enthält.&#10;&#10;Automatisch generierte Beschreibung">
            <a:extLst>
              <a:ext uri="{FF2B5EF4-FFF2-40B4-BE49-F238E27FC236}">
                <a16:creationId xmlns:a16="http://schemas.microsoft.com/office/drawing/2014/main" id="{3DCA9BAE-7342-412E-8722-0FC07DDAC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" b="1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5" name="Grafik 14" descr="Ein Bild, das draußen, Person, Strand, Gruppe enthält.&#10;&#10;Automatisch generierte Beschreibung">
            <a:extLst>
              <a:ext uri="{FF2B5EF4-FFF2-40B4-BE49-F238E27FC236}">
                <a16:creationId xmlns:a16="http://schemas.microsoft.com/office/drawing/2014/main" id="{EE30E324-625F-422F-9052-EE5F19CD4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7" name="Grafik 16" descr="Ein Bild, das Person, draußen, Gruppe, Personen enthält.&#10;&#10;Automatisch generierte Beschreibung">
            <a:extLst>
              <a:ext uri="{FF2B5EF4-FFF2-40B4-BE49-F238E27FC236}">
                <a16:creationId xmlns:a16="http://schemas.microsoft.com/office/drawing/2014/main" id="{22581936-F56C-4BEF-A9ED-A868E7500E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8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D8766-CC0E-407A-ADD4-8E448B71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Der Standort </a:t>
            </a:r>
            <a:r>
              <a:rPr lang="de-DE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</a:t>
            </a:r>
            <a:b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653E99-D936-4D44-803D-4C8392396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Feiern</a:t>
            </a:r>
          </a:p>
          <a:p>
            <a:pPr marL="0" indent="0">
              <a:buNone/>
            </a:pPr>
            <a:endParaRPr lang="de-DE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Im YMCA </a:t>
            </a:r>
            <a:r>
              <a:rPr lang="de-DE" dirty="0" err="1">
                <a:solidFill>
                  <a:srgbClr val="C00000"/>
                </a:solidFill>
              </a:rPr>
              <a:t>Surco</a:t>
            </a:r>
            <a:r>
              <a:rPr lang="de-DE" dirty="0">
                <a:solidFill>
                  <a:srgbClr val="C00000"/>
                </a:solidFill>
              </a:rPr>
              <a:t> wird es im Laufe des Jahres</a:t>
            </a:r>
          </a:p>
          <a:p>
            <a:pPr marL="457200" lvl="1" indent="0">
              <a:buNone/>
            </a:pPr>
            <a:r>
              <a:rPr lang="de-DE" dirty="0">
                <a:solidFill>
                  <a:srgbClr val="C00000"/>
                </a:solidFill>
              </a:rPr>
              <a:t>verschiedene Fiestas geben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Diese Feiern können verschiedene Gründe haben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Dort mitzuhelfen ist meistens freiwillig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5" name="Grafik 4" descr="Ein Bild, das spielend, Spiel, Maschine, Tisch enthält.&#10;&#10;Automatisch generierte Beschreibung">
            <a:extLst>
              <a:ext uri="{FF2B5EF4-FFF2-40B4-BE49-F238E27FC236}">
                <a16:creationId xmlns:a16="http://schemas.microsoft.com/office/drawing/2014/main" id="{BB6A790F-54B0-4953-8D1D-9A3A91323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81" y="1288176"/>
            <a:ext cx="2538119" cy="50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draußen, Sonnenuntergang, Wasser, Sonne enthält.&#10;&#10;Automatisch generierte Beschreibung">
            <a:extLst>
              <a:ext uri="{FF2B5EF4-FFF2-40B4-BE49-F238E27FC236}">
                <a16:creationId xmlns:a16="http://schemas.microsoft.com/office/drawing/2014/main" id="{42D6E177-FE30-4A0C-9336-287BE0AAF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-79513"/>
            <a:ext cx="12191980" cy="68579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F048F87-C9A7-4306-826B-5A0C2CDD7974}"/>
              </a:ext>
            </a:extLst>
          </p:cNvPr>
          <p:cNvSpPr txBox="1"/>
          <p:nvPr/>
        </p:nvSpPr>
        <p:spPr>
          <a:xfrm>
            <a:off x="2167371" y="1358179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solidFill>
                  <a:schemeClr val="bg1"/>
                </a:solidFill>
              </a:rPr>
              <a:t>¡</a:t>
            </a:r>
            <a:r>
              <a:rPr lang="de-DE" sz="7200" dirty="0" err="1">
                <a:solidFill>
                  <a:schemeClr val="bg1"/>
                </a:solidFill>
              </a:rPr>
              <a:t>gracias</a:t>
            </a:r>
            <a:r>
              <a:rPr lang="de-DE" sz="7200" dirty="0">
                <a:solidFill>
                  <a:schemeClr val="bg1"/>
                </a:solidFill>
              </a:rPr>
              <a:t> y </a:t>
            </a:r>
            <a:r>
              <a:rPr lang="de-DE" sz="7200" dirty="0" err="1">
                <a:solidFill>
                  <a:schemeClr val="bg1"/>
                </a:solidFill>
              </a:rPr>
              <a:t>hasta</a:t>
            </a:r>
            <a:r>
              <a:rPr lang="de-DE" sz="7200" dirty="0">
                <a:solidFill>
                  <a:schemeClr val="bg1"/>
                </a:solidFill>
              </a:rPr>
              <a:t> </a:t>
            </a:r>
            <a:r>
              <a:rPr lang="de-DE" sz="7200" dirty="0" err="1">
                <a:solidFill>
                  <a:schemeClr val="bg1"/>
                </a:solidFill>
              </a:rPr>
              <a:t>luego</a:t>
            </a:r>
            <a:r>
              <a:rPr lang="de-DE" sz="7200" dirty="0">
                <a:solidFill>
                  <a:schemeClr val="bg1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8827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5609B-E372-4821-A27D-8DAF338B5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26085"/>
            <a:ext cx="10515600" cy="1325563"/>
          </a:xfrm>
        </p:spPr>
        <p:txBody>
          <a:bodyPr/>
          <a:lstStyle/>
          <a:p>
            <a:pPr algn="ctr"/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Lima – eine Metropole am Pazifik </a:t>
            </a:r>
            <a:b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die wichtigsten Daten und Fakten (2)</a:t>
            </a:r>
            <a:endParaRPr lang="de-D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B47E96-560B-45E9-9A65-601DAE0BE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80" y="2147888"/>
            <a:ext cx="10937240" cy="5106352"/>
          </a:xfrm>
        </p:spPr>
        <p:txBody>
          <a:bodyPr/>
          <a:lstStyle/>
          <a:p>
            <a:r>
              <a:rPr lang="de-DE" b="1" dirty="0"/>
              <a:t>Zeitzone UTC-5 </a:t>
            </a:r>
            <a:r>
              <a:rPr lang="de-DE" dirty="0"/>
              <a:t>(Zeitverschiebung zu Deutschland 6h (Winterzeit) bzw. 7h (Sommerzeit)</a:t>
            </a:r>
          </a:p>
          <a:p>
            <a:r>
              <a:rPr lang="de-DE" b="1" dirty="0"/>
              <a:t>Durchschnittstemperatur 18,2°C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Sommer (Dezember-März): sonnig, hohe Temperaturen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Winter (Juni-September): kalt, starker Küstennebel</a:t>
            </a:r>
          </a:p>
          <a:p>
            <a:r>
              <a:rPr lang="de-DE" dirty="0"/>
              <a:t>Wegen des </a:t>
            </a:r>
            <a:r>
              <a:rPr lang="de-DE" b="1" dirty="0"/>
              <a:t>Wüstenklimas</a:t>
            </a:r>
            <a:r>
              <a:rPr lang="de-DE" dirty="0"/>
              <a:t> kaum Niederschläge</a:t>
            </a:r>
          </a:p>
          <a:p>
            <a:r>
              <a:rPr lang="de-DE" dirty="0"/>
              <a:t>Lima = </a:t>
            </a:r>
            <a:r>
              <a:rPr lang="de-DE" dirty="0" err="1"/>
              <a:t>bedeutenstes</a:t>
            </a:r>
            <a:r>
              <a:rPr lang="de-DE" dirty="0"/>
              <a:t> </a:t>
            </a:r>
            <a:r>
              <a:rPr lang="de-DE" b="1" dirty="0"/>
              <a:t>Wirtschafts- und Kulturzentrum </a:t>
            </a:r>
            <a:r>
              <a:rPr lang="de-DE" dirty="0"/>
              <a:t>Perus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Limas Altstadt ist seit 1991 UNESCO-Weltkulturerbe</a:t>
            </a:r>
          </a:p>
          <a:p>
            <a:r>
              <a:rPr lang="de-DE" dirty="0"/>
              <a:t>Stark geprägt durch </a:t>
            </a:r>
            <a:r>
              <a:rPr lang="de-DE" b="1" dirty="0"/>
              <a:t>Gegensatz von Arm und Reich</a:t>
            </a:r>
          </a:p>
        </p:txBody>
      </p:sp>
    </p:spTree>
    <p:extLst>
      <p:ext uri="{BB962C8B-B14F-4D97-AF65-F5344CB8AC3E}">
        <p14:creationId xmlns:p14="http://schemas.microsoft.com/office/powerpoint/2010/main" val="350491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45E6ABC0-D853-4888-AA32-E8C679320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 b="5"/>
          <a:stretch/>
        </p:blipFill>
        <p:spPr>
          <a:xfrm rot="5400000">
            <a:off x="-206406" y="206408"/>
            <a:ext cx="3383279" cy="2970465"/>
          </a:xfrm>
          <a:prstGeom prst="rect">
            <a:avLst/>
          </a:prstGeom>
        </p:spPr>
      </p:pic>
      <p:pic>
        <p:nvPicPr>
          <p:cNvPr id="7" name="Inhaltsplatzhalter 6" descr="Ein Bild, das Obst, Szene, verschieden, Essen enthält.&#10;&#10;Automatisch generierte Beschreibung">
            <a:extLst>
              <a:ext uri="{FF2B5EF4-FFF2-40B4-BE49-F238E27FC236}">
                <a16:creationId xmlns:a16="http://schemas.microsoft.com/office/drawing/2014/main" id="{89337865-5251-4B39-A5E4-B3531750D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5" b="1083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1" name="Grafik 10" descr="Ein Bild, das Berg, Gebäude, draußen, alt enthält.&#10;&#10;Automatisch generierte Beschreibung">
            <a:extLst>
              <a:ext uri="{FF2B5EF4-FFF2-40B4-BE49-F238E27FC236}">
                <a16:creationId xmlns:a16="http://schemas.microsoft.com/office/drawing/2014/main" id="{7009645B-950A-41B5-8BCA-6FB1523E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24138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Grafik 8" descr="Ein Bild, das Berg, draußen, Gebäude, Natur enthält.&#10;&#10;Automatisch generierte Beschreibung">
            <a:extLst>
              <a:ext uri="{FF2B5EF4-FFF2-40B4-BE49-F238E27FC236}">
                <a16:creationId xmlns:a16="http://schemas.microsoft.com/office/drawing/2014/main" id="{265CF8D0-3DE5-47B1-943F-25E6B38A3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r="16583" b="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3" name="Grafik 12" descr="Ein Bild, das Gebäude, draußen, Straße, Stadt enthält.&#10;&#10;Automatisch generierte Beschreibung">
            <a:extLst>
              <a:ext uri="{FF2B5EF4-FFF2-40B4-BE49-F238E27FC236}">
                <a16:creationId xmlns:a16="http://schemas.microsoft.com/office/drawing/2014/main" id="{AEB24D49-54D0-4516-A36B-9CBC3254BE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r="26885" b="4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C29889-DD0B-4E98-95EC-EB084223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081" y="4612072"/>
            <a:ext cx="5193748" cy="637124"/>
          </a:xfrm>
        </p:spPr>
        <p:txBody>
          <a:bodyPr>
            <a:noAutofit/>
          </a:bodyPr>
          <a:lstStyle/>
          <a:p>
            <a:pPr algn="ctr"/>
            <a:r>
              <a:rPr lang="de-DE" sz="40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 – ein paar Eindrücke</a:t>
            </a:r>
          </a:p>
        </p:txBody>
      </p:sp>
      <p:pic>
        <p:nvPicPr>
          <p:cNvPr id="15" name="Grafik 14" descr="Ein Bild, das Gebäude, sitzend, Tisch, Straße enthält.&#10;&#10;Automatisch generierte Beschreibung">
            <a:extLst>
              <a:ext uri="{FF2B5EF4-FFF2-40B4-BE49-F238E27FC236}">
                <a16:creationId xmlns:a16="http://schemas.microsoft.com/office/drawing/2014/main" id="{03173962-1787-4945-A449-B4440FF270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 b="5"/>
          <a:stretch/>
        </p:blipFill>
        <p:spPr>
          <a:xfrm rot="5400000">
            <a:off x="2853495" y="3681126"/>
            <a:ext cx="3383280" cy="29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9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AFB12-2047-4A20-87E8-A59B4567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Der „YMCA Perú“ in Lima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B49ED9-A739-48FC-88EB-EC3D94C3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Gegründet im Mai 1920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Dieses Jahr wurde 100 jähriges Jubiläum gefeiert</a:t>
            </a:r>
          </a:p>
          <a:p>
            <a:endParaRPr lang="de-DE" dirty="0"/>
          </a:p>
          <a:p>
            <a:r>
              <a:rPr lang="de-DE" dirty="0"/>
              <a:t>Zwei Hauptstandorte (Pueblo Libre/ </a:t>
            </a:r>
            <a:r>
              <a:rPr lang="de-DE" dirty="0" err="1"/>
              <a:t>Surco</a:t>
            </a:r>
            <a:r>
              <a:rPr lang="de-DE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Arbeit beschränkt sich aber nicht auf diese Stadtteile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66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Straße, Gebäude, fahrend enthält.&#10;&#10;Automatisch generierte Beschreibung">
            <a:extLst>
              <a:ext uri="{FF2B5EF4-FFF2-40B4-BE49-F238E27FC236}">
                <a16:creationId xmlns:a16="http://schemas.microsoft.com/office/drawing/2014/main" id="{34F3180C-0AEA-45E8-83D1-D82132BED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7" r="1" b="235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8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C7D16E-E285-4015-922B-285A784B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4E9463-2548-40B6-8F49-ABF3BB4CE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Der YMCA in PL verfügt über viele Gruppenräume, ein Fitnessstudio, ein Schwimmbad, eine Cafeteria und ist direkt mit der Schule „Abraham </a:t>
            </a:r>
            <a:r>
              <a:rPr lang="de-DE" dirty="0" err="1"/>
              <a:t>Valdelomar</a:t>
            </a:r>
            <a:r>
              <a:rPr lang="de-DE" dirty="0"/>
              <a:t>“ verbunden ( eine von drei YMCA-Schulen in Lima)</a:t>
            </a:r>
          </a:p>
          <a:p>
            <a:endParaRPr lang="de-DE" dirty="0"/>
          </a:p>
          <a:p>
            <a:r>
              <a:rPr lang="de-DE" dirty="0"/>
              <a:t>YMCA = auch Sport- und Freizeitzentrum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Es werden viele Schwimm-, Tanz- und Sportkurse angeboten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Außerdem Arbeit mit Gruppen + Sozialprojekte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Arbeit = sehr vielschichtig, für alle Altersgruppen</a:t>
            </a:r>
          </a:p>
        </p:txBody>
      </p:sp>
    </p:spTree>
    <p:extLst>
      <p:ext uri="{BB962C8B-B14F-4D97-AF65-F5344CB8AC3E}">
        <p14:creationId xmlns:p14="http://schemas.microsoft.com/office/powerpoint/2010/main" val="62684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1699A-02E6-4E72-BBB2-9E2E0217D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Der Standort Pueblo Libre</a:t>
            </a:r>
            <a:b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-Projektbeispiele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387D66-0F72-4EAC-9DE9-D9D28FD9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Bereich „ JÓVENES“ (= Jugendliche):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„ALPHA“         christliche Jugendgruppe, die immer donnerstags von 19 Uhr bis 20.30 Uhr stattfindet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Für Teilnehmer </a:t>
            </a:r>
            <a:r>
              <a:rPr lang="de-DE" dirty="0" err="1">
                <a:solidFill>
                  <a:srgbClr val="C00000"/>
                </a:solidFill>
              </a:rPr>
              <a:t>zwi</a:t>
            </a:r>
            <a:r>
              <a:rPr lang="de-DE" dirty="0">
                <a:solidFill>
                  <a:srgbClr val="C00000"/>
                </a:solidFill>
              </a:rPr>
              <a:t>-</a:t>
            </a:r>
          </a:p>
          <a:p>
            <a:pPr marL="457200" lvl="1" indent="0">
              <a:buNone/>
            </a:pPr>
            <a:r>
              <a:rPr lang="de-DE" dirty="0" err="1">
                <a:solidFill>
                  <a:srgbClr val="C00000"/>
                </a:solidFill>
              </a:rPr>
              <a:t>schen</a:t>
            </a:r>
            <a:r>
              <a:rPr lang="de-DE" dirty="0">
                <a:solidFill>
                  <a:srgbClr val="C00000"/>
                </a:solidFill>
              </a:rPr>
              <a:t> 12 und 16 Jahren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C00000"/>
                </a:solidFill>
              </a:rPr>
              <a:t>Geleitet durch</a:t>
            </a:r>
          </a:p>
          <a:p>
            <a:pPr marL="457200" lvl="1" indent="0">
              <a:buNone/>
            </a:pPr>
            <a:r>
              <a:rPr lang="de-DE" dirty="0">
                <a:solidFill>
                  <a:srgbClr val="C00000"/>
                </a:solidFill>
              </a:rPr>
              <a:t>Mitarbeiterteam</a:t>
            </a:r>
          </a:p>
          <a:p>
            <a:pPr marL="457200" lvl="1" indent="0">
              <a:buNone/>
            </a:pPr>
            <a:endParaRPr lang="de-DE" sz="2800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C00000"/>
                </a:solidFill>
              </a:rPr>
              <a:t>Spiele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C00000"/>
                </a:solidFill>
              </a:rPr>
              <a:t>Musik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C00000"/>
                </a:solidFill>
              </a:rPr>
              <a:t>Theater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rgbClr val="C00000"/>
                </a:solidFill>
              </a:rPr>
              <a:t>Andacht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C6033DD-1375-44C7-8805-5B4DDB903F74}"/>
              </a:ext>
            </a:extLst>
          </p:cNvPr>
          <p:cNvCxnSpPr>
            <a:cxnSpLocks/>
          </p:cNvCxnSpPr>
          <p:nvPr/>
        </p:nvCxnSpPr>
        <p:spPr>
          <a:xfrm>
            <a:off x="2705432" y="2429787"/>
            <a:ext cx="32600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Person, Gruppe, Decke, darstellend enthält.&#10;&#10;Automatisch generierte Beschreibung">
            <a:extLst>
              <a:ext uri="{FF2B5EF4-FFF2-40B4-BE49-F238E27FC236}">
                <a16:creationId xmlns:a16="http://schemas.microsoft.com/office/drawing/2014/main" id="{3DE45BFA-EE08-4104-92DF-E52C2CAB1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2" y="2912269"/>
            <a:ext cx="5066242" cy="37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7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1363</Words>
  <Application>Microsoft Office PowerPoint</Application>
  <PresentationFormat>Breitbild</PresentationFormat>
  <Paragraphs>212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</vt:lpstr>
      <vt:lpstr>LIMA</vt:lpstr>
      <vt:lpstr>Inhalt</vt:lpstr>
      <vt:lpstr>PowerPoint-Präsentation</vt:lpstr>
      <vt:lpstr>1. Lima – eine Metropole am Pazifik  - die wichtigsten Daten und Fakten (2)</vt:lpstr>
      <vt:lpstr>Lima – ein paar Eindrücke</vt:lpstr>
      <vt:lpstr>2. Der „YMCA Perú“ in Lima</vt:lpstr>
      <vt:lpstr>PowerPoint-Präsentation</vt:lpstr>
      <vt:lpstr>3. Der Standort Pueblo Libre</vt:lpstr>
      <vt:lpstr>3. Der Standort Pueblo Libre -Projektbeispiele</vt:lpstr>
      <vt:lpstr>3. Der Standort Pueblo Libre -Projektbeispiele</vt:lpstr>
      <vt:lpstr>3. Der Standort Pueblo Libre -Projektbeispiele</vt:lpstr>
      <vt:lpstr>3. Der Standort Pueblo Libre -Projektbeispiele</vt:lpstr>
      <vt:lpstr>3. Der Standort Pueblo Libre -Projektbeispiele</vt:lpstr>
      <vt:lpstr>3. Der Standort Pueblo Libre -Projektbeispiele</vt:lpstr>
      <vt:lpstr>3. Der Standort Pueblo Libre -Projektbeispiele</vt:lpstr>
      <vt:lpstr>3. Der Standort Pueblo Libre -Projektbeispiele</vt:lpstr>
      <vt:lpstr>3. Der Standort Pueblo Libre -Projektbeispiele</vt:lpstr>
      <vt:lpstr>PowerPoint-Präsentation</vt:lpstr>
      <vt:lpstr>4. Der Standort Surco -Projektbeispiele</vt:lpstr>
      <vt:lpstr>PowerPoint-Präsentation</vt:lpstr>
      <vt:lpstr>4. Der Standort Surco -Projektbeispiele</vt:lpstr>
      <vt:lpstr>PowerPoint-Präsentation</vt:lpstr>
      <vt:lpstr>4. Der Standort Surco -Projektbeispiele</vt:lpstr>
      <vt:lpstr>PowerPoint-Präsentation</vt:lpstr>
      <vt:lpstr>4. Der Standort Surco -Projektbeispiele</vt:lpstr>
      <vt:lpstr>4. Der Standort Surco -Projektbeispiele</vt:lpstr>
      <vt:lpstr>PowerPoint-Präsentation</vt:lpstr>
      <vt:lpstr>4. Der Standort Surco -Projektbeispiele</vt:lpstr>
      <vt:lpstr>4. Der Standort Surco -Projektbeispiele</vt:lpstr>
      <vt:lpstr>PowerPoint-Präsentation</vt:lpstr>
      <vt:lpstr>4. Der Standort Surco -Projektbeispiele</vt:lpstr>
      <vt:lpstr>PowerPoint-Präsentation</vt:lpstr>
      <vt:lpstr>4. Der Standort Surco -Projektbeispiele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LIMA</dc:title>
  <dc:creator>Lea Tersteegen</dc:creator>
  <cp:lastModifiedBy>Lea Tersteegen</cp:lastModifiedBy>
  <cp:revision>2</cp:revision>
  <dcterms:created xsi:type="dcterms:W3CDTF">2020-05-28T11:46:33Z</dcterms:created>
  <dcterms:modified xsi:type="dcterms:W3CDTF">2020-05-28T11:54:16Z</dcterms:modified>
</cp:coreProperties>
</file>